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210 디딤고딕" panose="020B0600000101010101" charset="-127"/>
      <p:regular r:id="rId13"/>
    </p:embeddedFont>
    <p:embeddedFont>
      <p:font typeface="210 디딤고딕 Bold" panose="020B0600000101010101" charset="-127"/>
      <p:regular r:id="rId14"/>
    </p:embeddedFont>
    <p:embeddedFont>
      <p:font typeface="각진펜 Bold" panose="020B0600000101010101" charset="-127"/>
      <p:regular r:id="rId15"/>
    </p:embeddedFont>
    <p:embeddedFont>
      <p:font typeface="Gotham Bold" panose="020B0600000101010101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6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4.png"/><Relationship Id="rId5" Type="http://schemas.openxmlformats.org/officeDocument/2006/relationships/image" Target="../media/image9.pn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24652" y="3074000"/>
            <a:ext cx="13038696" cy="35153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140"/>
              </a:lnSpc>
            </a:pPr>
            <a:r>
              <a:rPr lang="en-US" sz="10100" b="1" spc="-202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IOT 기반 실시간 침입</a:t>
            </a:r>
          </a:p>
          <a:p>
            <a:pPr marL="0" lvl="0" indent="0" algn="ctr">
              <a:lnSpc>
                <a:spcPts val="14140"/>
              </a:lnSpc>
              <a:spcBef>
                <a:spcPct val="0"/>
              </a:spcBef>
            </a:pPr>
            <a:r>
              <a:rPr lang="en-US" sz="10100" b="1" spc="-202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감지 시스템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885350" y="7236280"/>
            <a:ext cx="8517301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7조 안창회 박서정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99299" y="1028700"/>
            <a:ext cx="7260001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79"/>
              </a:lnSpc>
              <a:spcBef>
                <a:spcPct val="0"/>
              </a:spcBef>
            </a:pPr>
            <a:r>
              <a:rPr lang="en-US" sz="2400" b="1" spc="-48">
                <a:solidFill>
                  <a:srgbClr val="004AAD"/>
                </a:solidFill>
                <a:latin typeface="Gotham Bold"/>
                <a:ea typeface="Gotham Bold"/>
                <a:cs typeface="Gotham Bold"/>
                <a:sym typeface="Gotham Bold"/>
              </a:rPr>
              <a:t>[INTEL EDGE AI S/W 아카데미]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714489"/>
            <a:ext cx="16672477" cy="1928425"/>
            <a:chOff x="0" y="0"/>
            <a:chExt cx="4391105" cy="507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885350" y="1216344"/>
            <a:ext cx="8517301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 b="1" spc="-109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고찰 및 개선사항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178485" y="3344448"/>
            <a:ext cx="6682314" cy="3097544"/>
            <a:chOff x="0" y="0"/>
            <a:chExt cx="1699210" cy="78765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99210" cy="787658"/>
            </a:xfrm>
            <a:custGeom>
              <a:avLst/>
              <a:gdLst/>
              <a:ahLst/>
              <a:cxnLst/>
              <a:rect l="l" t="t" r="r" b="b"/>
              <a:pathLst>
                <a:path w="1699210" h="787658">
                  <a:moveTo>
                    <a:pt x="23171" y="0"/>
                  </a:moveTo>
                  <a:lnTo>
                    <a:pt x="1676038" y="0"/>
                  </a:lnTo>
                  <a:cubicBezTo>
                    <a:pt x="1682184" y="0"/>
                    <a:pt x="1688078" y="2441"/>
                    <a:pt x="1692423" y="6787"/>
                  </a:cubicBezTo>
                  <a:cubicBezTo>
                    <a:pt x="1696769" y="11132"/>
                    <a:pt x="1699210" y="17026"/>
                    <a:pt x="1699210" y="23171"/>
                  </a:cubicBezTo>
                  <a:lnTo>
                    <a:pt x="1699210" y="764487"/>
                  </a:lnTo>
                  <a:cubicBezTo>
                    <a:pt x="1699210" y="770632"/>
                    <a:pt x="1696769" y="776526"/>
                    <a:pt x="1692423" y="780871"/>
                  </a:cubicBezTo>
                  <a:cubicBezTo>
                    <a:pt x="1688078" y="785217"/>
                    <a:pt x="1682184" y="787658"/>
                    <a:pt x="1676038" y="787658"/>
                  </a:cubicBezTo>
                  <a:lnTo>
                    <a:pt x="23171" y="787658"/>
                  </a:lnTo>
                  <a:cubicBezTo>
                    <a:pt x="17026" y="787658"/>
                    <a:pt x="11132" y="785217"/>
                    <a:pt x="6787" y="780871"/>
                  </a:cubicBezTo>
                  <a:cubicBezTo>
                    <a:pt x="2441" y="776526"/>
                    <a:pt x="0" y="770632"/>
                    <a:pt x="0" y="764487"/>
                  </a:cubicBezTo>
                  <a:lnTo>
                    <a:pt x="0" y="23171"/>
                  </a:lnTo>
                  <a:cubicBezTo>
                    <a:pt x="0" y="17026"/>
                    <a:pt x="2441" y="11132"/>
                    <a:pt x="6787" y="6787"/>
                  </a:cubicBezTo>
                  <a:cubicBezTo>
                    <a:pt x="11132" y="2441"/>
                    <a:pt x="17026" y="0"/>
                    <a:pt x="2317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699210" cy="825758"/>
            </a:xfrm>
            <a:prstGeom prst="rect">
              <a:avLst/>
            </a:prstGeom>
          </p:spPr>
          <p:txBody>
            <a:bodyPr lIns="52616" tIns="52616" rIns="52616" bIns="52616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178485" y="6714896"/>
            <a:ext cx="6682314" cy="3097544"/>
            <a:chOff x="0" y="0"/>
            <a:chExt cx="1699210" cy="78765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99210" cy="787658"/>
            </a:xfrm>
            <a:custGeom>
              <a:avLst/>
              <a:gdLst/>
              <a:ahLst/>
              <a:cxnLst/>
              <a:rect l="l" t="t" r="r" b="b"/>
              <a:pathLst>
                <a:path w="1699210" h="787658">
                  <a:moveTo>
                    <a:pt x="23171" y="0"/>
                  </a:moveTo>
                  <a:lnTo>
                    <a:pt x="1676038" y="0"/>
                  </a:lnTo>
                  <a:cubicBezTo>
                    <a:pt x="1682184" y="0"/>
                    <a:pt x="1688078" y="2441"/>
                    <a:pt x="1692423" y="6787"/>
                  </a:cubicBezTo>
                  <a:cubicBezTo>
                    <a:pt x="1696769" y="11132"/>
                    <a:pt x="1699210" y="17026"/>
                    <a:pt x="1699210" y="23171"/>
                  </a:cubicBezTo>
                  <a:lnTo>
                    <a:pt x="1699210" y="764487"/>
                  </a:lnTo>
                  <a:cubicBezTo>
                    <a:pt x="1699210" y="770632"/>
                    <a:pt x="1696769" y="776526"/>
                    <a:pt x="1692423" y="780871"/>
                  </a:cubicBezTo>
                  <a:cubicBezTo>
                    <a:pt x="1688078" y="785217"/>
                    <a:pt x="1682184" y="787658"/>
                    <a:pt x="1676038" y="787658"/>
                  </a:cubicBezTo>
                  <a:lnTo>
                    <a:pt x="23171" y="787658"/>
                  </a:lnTo>
                  <a:cubicBezTo>
                    <a:pt x="17026" y="787658"/>
                    <a:pt x="11132" y="785217"/>
                    <a:pt x="6787" y="780871"/>
                  </a:cubicBezTo>
                  <a:cubicBezTo>
                    <a:pt x="2441" y="776526"/>
                    <a:pt x="0" y="770632"/>
                    <a:pt x="0" y="764487"/>
                  </a:cubicBezTo>
                  <a:lnTo>
                    <a:pt x="0" y="23171"/>
                  </a:lnTo>
                  <a:cubicBezTo>
                    <a:pt x="0" y="17026"/>
                    <a:pt x="2441" y="11132"/>
                    <a:pt x="6787" y="6787"/>
                  </a:cubicBezTo>
                  <a:cubicBezTo>
                    <a:pt x="11132" y="2441"/>
                    <a:pt x="17026" y="0"/>
                    <a:pt x="2317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99210" cy="825758"/>
            </a:xfrm>
            <a:prstGeom prst="rect">
              <a:avLst/>
            </a:prstGeom>
          </p:spPr>
          <p:txBody>
            <a:bodyPr lIns="52616" tIns="52616" rIns="52616" bIns="52616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200483" y="3346106"/>
            <a:ext cx="6682314" cy="3097544"/>
            <a:chOff x="0" y="0"/>
            <a:chExt cx="1699210" cy="78765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699210" cy="787658"/>
            </a:xfrm>
            <a:custGeom>
              <a:avLst/>
              <a:gdLst/>
              <a:ahLst/>
              <a:cxnLst/>
              <a:rect l="l" t="t" r="r" b="b"/>
              <a:pathLst>
                <a:path w="1699210" h="787658">
                  <a:moveTo>
                    <a:pt x="23171" y="0"/>
                  </a:moveTo>
                  <a:lnTo>
                    <a:pt x="1676038" y="0"/>
                  </a:lnTo>
                  <a:cubicBezTo>
                    <a:pt x="1682184" y="0"/>
                    <a:pt x="1688078" y="2441"/>
                    <a:pt x="1692423" y="6787"/>
                  </a:cubicBezTo>
                  <a:cubicBezTo>
                    <a:pt x="1696769" y="11132"/>
                    <a:pt x="1699210" y="17026"/>
                    <a:pt x="1699210" y="23171"/>
                  </a:cubicBezTo>
                  <a:lnTo>
                    <a:pt x="1699210" y="764487"/>
                  </a:lnTo>
                  <a:cubicBezTo>
                    <a:pt x="1699210" y="770632"/>
                    <a:pt x="1696769" y="776526"/>
                    <a:pt x="1692423" y="780871"/>
                  </a:cubicBezTo>
                  <a:cubicBezTo>
                    <a:pt x="1688078" y="785217"/>
                    <a:pt x="1682184" y="787658"/>
                    <a:pt x="1676038" y="787658"/>
                  </a:cubicBezTo>
                  <a:lnTo>
                    <a:pt x="23171" y="787658"/>
                  </a:lnTo>
                  <a:cubicBezTo>
                    <a:pt x="17026" y="787658"/>
                    <a:pt x="11132" y="785217"/>
                    <a:pt x="6787" y="780871"/>
                  </a:cubicBezTo>
                  <a:cubicBezTo>
                    <a:pt x="2441" y="776526"/>
                    <a:pt x="0" y="770632"/>
                    <a:pt x="0" y="764487"/>
                  </a:cubicBezTo>
                  <a:lnTo>
                    <a:pt x="0" y="23171"/>
                  </a:lnTo>
                  <a:cubicBezTo>
                    <a:pt x="0" y="17026"/>
                    <a:pt x="2441" y="11132"/>
                    <a:pt x="6787" y="6787"/>
                  </a:cubicBezTo>
                  <a:cubicBezTo>
                    <a:pt x="11132" y="2441"/>
                    <a:pt x="17026" y="0"/>
                    <a:pt x="2317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699210" cy="825758"/>
            </a:xfrm>
            <a:prstGeom prst="rect">
              <a:avLst/>
            </a:prstGeom>
          </p:spPr>
          <p:txBody>
            <a:bodyPr lIns="52616" tIns="52616" rIns="52616" bIns="52616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144000" y="6714896"/>
            <a:ext cx="6682314" cy="3097544"/>
            <a:chOff x="0" y="0"/>
            <a:chExt cx="1699210" cy="78765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699210" cy="787658"/>
            </a:xfrm>
            <a:custGeom>
              <a:avLst/>
              <a:gdLst/>
              <a:ahLst/>
              <a:cxnLst/>
              <a:rect l="l" t="t" r="r" b="b"/>
              <a:pathLst>
                <a:path w="1699210" h="787658">
                  <a:moveTo>
                    <a:pt x="23171" y="0"/>
                  </a:moveTo>
                  <a:lnTo>
                    <a:pt x="1676038" y="0"/>
                  </a:lnTo>
                  <a:cubicBezTo>
                    <a:pt x="1682184" y="0"/>
                    <a:pt x="1688078" y="2441"/>
                    <a:pt x="1692423" y="6787"/>
                  </a:cubicBezTo>
                  <a:cubicBezTo>
                    <a:pt x="1696769" y="11132"/>
                    <a:pt x="1699210" y="17026"/>
                    <a:pt x="1699210" y="23171"/>
                  </a:cubicBezTo>
                  <a:lnTo>
                    <a:pt x="1699210" y="764487"/>
                  </a:lnTo>
                  <a:cubicBezTo>
                    <a:pt x="1699210" y="770632"/>
                    <a:pt x="1696769" y="776526"/>
                    <a:pt x="1692423" y="780871"/>
                  </a:cubicBezTo>
                  <a:cubicBezTo>
                    <a:pt x="1688078" y="785217"/>
                    <a:pt x="1682184" y="787658"/>
                    <a:pt x="1676038" y="787658"/>
                  </a:cubicBezTo>
                  <a:lnTo>
                    <a:pt x="23171" y="787658"/>
                  </a:lnTo>
                  <a:cubicBezTo>
                    <a:pt x="17026" y="787658"/>
                    <a:pt x="11132" y="785217"/>
                    <a:pt x="6787" y="780871"/>
                  </a:cubicBezTo>
                  <a:cubicBezTo>
                    <a:pt x="2441" y="776526"/>
                    <a:pt x="0" y="770632"/>
                    <a:pt x="0" y="764487"/>
                  </a:cubicBezTo>
                  <a:lnTo>
                    <a:pt x="0" y="23171"/>
                  </a:lnTo>
                  <a:cubicBezTo>
                    <a:pt x="0" y="17026"/>
                    <a:pt x="2441" y="11132"/>
                    <a:pt x="6787" y="6787"/>
                  </a:cubicBezTo>
                  <a:cubicBezTo>
                    <a:pt x="11132" y="2441"/>
                    <a:pt x="17026" y="0"/>
                    <a:pt x="2317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699210" cy="825758"/>
            </a:xfrm>
            <a:prstGeom prst="rect">
              <a:avLst/>
            </a:prstGeom>
          </p:spPr>
          <p:txBody>
            <a:bodyPr lIns="52616" tIns="52616" rIns="52616" bIns="52616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405484" y="3664787"/>
            <a:ext cx="6315663" cy="2626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버튼 센서 기반 감지 방식의 한계</a:t>
            </a:r>
          </a:p>
          <a:p>
            <a:pPr algn="ctr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210 디딤고딕 Bold"/>
              <a:ea typeface="210 디딤고딕 Bold"/>
              <a:cs typeface="210 디딤고딕 Bold"/>
              <a:sym typeface="210 디딤고딕 Bold"/>
            </a:endParaRPr>
          </a:p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버튼 센서의  물리적 한계로 인해 </a:t>
            </a:r>
          </a:p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감지 정확도에 불안정</a:t>
            </a:r>
          </a:p>
          <a:p>
            <a:pPr algn="ctr">
              <a:lnSpc>
                <a:spcPts val="2100"/>
              </a:lnSpc>
            </a:pPr>
            <a:endParaRPr lang="en-US" sz="2599">
              <a:solidFill>
                <a:srgbClr val="000000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-초음파 센서로 교체 필요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378462" y="3588614"/>
            <a:ext cx="6213390" cy="277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데이터 기록 시스템의 단순성</a:t>
            </a:r>
          </a:p>
          <a:p>
            <a:pPr algn="ctr">
              <a:lnSpc>
                <a:spcPts val="3639"/>
              </a:lnSpc>
            </a:pPr>
            <a:endParaRPr lang="en-US" sz="2799">
              <a:solidFill>
                <a:srgbClr val="000000"/>
              </a:solidFill>
              <a:latin typeface="210 디딤고딕 Bold"/>
              <a:ea typeface="210 디딤고딕 Bold"/>
              <a:cs typeface="210 디딤고딕 Bold"/>
              <a:sym typeface="210 디딤고딕 Bold"/>
            </a:endParaRPr>
          </a:p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ADMIN/DOOR로만 분류되어있어</a:t>
            </a:r>
          </a:p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세부적인 출입 주체 파악 어려움</a:t>
            </a:r>
          </a:p>
          <a:p>
            <a:pPr algn="ctr">
              <a:lnSpc>
                <a:spcPts val="3639"/>
              </a:lnSpc>
            </a:pPr>
            <a:endParaRPr lang="en-US" sz="2599">
              <a:solidFill>
                <a:srgbClr val="000000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-추후 통계 분석 (침입 시도 시간 패턴)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09958" y="6756675"/>
            <a:ext cx="4663365" cy="3418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92"/>
              </a:lnSpc>
            </a:pPr>
            <a:r>
              <a:rPr lang="en-US" sz="2708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원래 계획했던 BLE 비콘 기반 AIR TAG 시스템의 아쉬움</a:t>
            </a:r>
          </a:p>
          <a:p>
            <a:pPr algn="ctr">
              <a:lnSpc>
                <a:spcPts val="3521"/>
              </a:lnSpc>
            </a:pPr>
            <a:endParaRPr lang="en-US" sz="2708">
              <a:solidFill>
                <a:srgbClr val="000000"/>
              </a:solidFill>
              <a:latin typeface="210 디딤고딕 Bold"/>
              <a:ea typeface="210 디딤고딕 Bold"/>
              <a:cs typeface="210 디딤고딕 Bold"/>
              <a:sym typeface="210 디딤고딕 Bold"/>
            </a:endParaRPr>
          </a:p>
          <a:p>
            <a:pPr algn="ctr">
              <a:lnSpc>
                <a:spcPts val="3521"/>
              </a:lnSpc>
            </a:pPr>
            <a:r>
              <a:rPr lang="en-US" sz="2515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HM-10 &amp; STM32 통신 불안정으로 인해 RSSI 기반 거리 판단 불안정</a:t>
            </a:r>
          </a:p>
          <a:p>
            <a:pPr algn="ctr">
              <a:lnSpc>
                <a:spcPts val="2031"/>
              </a:lnSpc>
            </a:pPr>
            <a:endParaRPr lang="en-US" sz="2515">
              <a:solidFill>
                <a:srgbClr val="000000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  <a:p>
            <a:pPr algn="ctr">
              <a:lnSpc>
                <a:spcPts val="3521"/>
              </a:lnSpc>
            </a:pPr>
            <a:r>
              <a:rPr lang="en-US" sz="2515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-향후 구현 예정</a:t>
            </a:r>
          </a:p>
          <a:p>
            <a:pPr algn="ctr">
              <a:lnSpc>
                <a:spcPts val="3521"/>
              </a:lnSpc>
              <a:spcBef>
                <a:spcPct val="0"/>
              </a:spcBef>
            </a:pPr>
            <a:endParaRPr lang="en-US" sz="2515">
              <a:solidFill>
                <a:srgbClr val="000000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405484" y="6908811"/>
            <a:ext cx="6228317" cy="2588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알림 전달 구조의 단순함</a:t>
            </a:r>
          </a:p>
          <a:p>
            <a:pPr algn="ctr">
              <a:lnSpc>
                <a:spcPts val="3639"/>
              </a:lnSpc>
            </a:pPr>
            <a:endParaRPr lang="en-US" sz="2799">
              <a:solidFill>
                <a:srgbClr val="000000"/>
              </a:solidFill>
              <a:latin typeface="210 디딤고딕 Bold"/>
              <a:ea typeface="210 디딤고딕 Bold"/>
              <a:cs typeface="210 디딤고딕 Bold"/>
              <a:sym typeface="210 디딤고딕 Bold"/>
            </a:endParaRPr>
          </a:p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관리자에게만 상황을 전달해 </a:t>
            </a:r>
          </a:p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거주자는 실시간 상황 인지 어려움</a:t>
            </a:r>
          </a:p>
          <a:p>
            <a:pPr algn="ctr">
              <a:lnSpc>
                <a:spcPts val="2100"/>
              </a:lnSpc>
            </a:pPr>
            <a:endParaRPr lang="en-US" sz="2599">
              <a:solidFill>
                <a:srgbClr val="000000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-스마트폰 연동을 통해 실시간 알림 확장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885350" y="3917951"/>
            <a:ext cx="8517301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200"/>
              </a:lnSpc>
              <a:spcBef>
                <a:spcPct val="0"/>
              </a:spcBef>
            </a:pPr>
            <a:r>
              <a:rPr lang="en-US" sz="8000" b="1" spc="-160">
                <a:solidFill>
                  <a:srgbClr val="004AAD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감사합니다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885350" y="6059868"/>
            <a:ext cx="8517301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7조 안창회 박서정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49638" y="7079594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7"/>
                </a:lnTo>
                <a:lnTo>
                  <a:pt x="0" y="2832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358879" y="4129048"/>
            <a:ext cx="3292270" cy="471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b="1" spc="-56">
                <a:solidFill>
                  <a:srgbClr val="2D2D2D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주제 선정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314275" y="3580209"/>
            <a:ext cx="13814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3000" b="1">
                <a:solidFill>
                  <a:srgbClr val="004AAD"/>
                </a:solidFill>
                <a:latin typeface="Gotham Bold"/>
                <a:ea typeface="Gotham Bold"/>
                <a:cs typeface="Gotham Bold"/>
                <a:sym typeface="Gotham Bold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314275" y="6026638"/>
            <a:ext cx="13814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3000" b="1">
                <a:solidFill>
                  <a:srgbClr val="004AAD"/>
                </a:solidFill>
                <a:latin typeface="Gotham Bold"/>
                <a:ea typeface="Gotham Bold"/>
                <a:cs typeface="Gotham Bold"/>
                <a:sym typeface="Gotham Bold"/>
              </a:rPr>
              <a:t>04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454270" y="3580209"/>
            <a:ext cx="13814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3000" b="1">
                <a:solidFill>
                  <a:srgbClr val="004AAD"/>
                </a:solidFill>
                <a:latin typeface="Gotham Bold"/>
                <a:ea typeface="Gotham Bold"/>
                <a:cs typeface="Gotham Bold"/>
                <a:sym typeface="Gotham Bold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454270" y="6026638"/>
            <a:ext cx="13814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3000" b="1">
                <a:solidFill>
                  <a:srgbClr val="004AAD"/>
                </a:solidFill>
                <a:latin typeface="Gotham Bold"/>
                <a:ea typeface="Gotham Bold"/>
                <a:cs typeface="Gotham Bold"/>
                <a:sym typeface="Gotham Bold"/>
              </a:rPr>
              <a:t>05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92247" y="3580209"/>
            <a:ext cx="13814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3000" b="1">
                <a:solidFill>
                  <a:srgbClr val="004AAD"/>
                </a:solidFill>
                <a:latin typeface="Gotham Bold"/>
                <a:ea typeface="Gotham Bold"/>
                <a:cs typeface="Gotham Bold"/>
                <a:sym typeface="Gotham Bold"/>
              </a:rPr>
              <a:t>03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592247" y="6026638"/>
            <a:ext cx="13814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3000" b="1">
                <a:solidFill>
                  <a:srgbClr val="004AAD"/>
                </a:solidFill>
                <a:latin typeface="Gotham Bold"/>
                <a:ea typeface="Gotham Bold"/>
                <a:cs typeface="Gotham Bold"/>
                <a:sym typeface="Gotham Bold"/>
              </a:rPr>
              <a:t>06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498874" y="4129048"/>
            <a:ext cx="3292270" cy="471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20"/>
              </a:lnSpc>
              <a:spcBef>
                <a:spcPct val="0"/>
              </a:spcBef>
            </a:pPr>
            <a:r>
              <a:rPr lang="en-US" sz="2800" b="1" spc="-56">
                <a:solidFill>
                  <a:srgbClr val="2D2D2D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개발 환경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636851" y="4129048"/>
            <a:ext cx="3292270" cy="471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20"/>
              </a:lnSpc>
              <a:spcBef>
                <a:spcPct val="0"/>
              </a:spcBef>
            </a:pPr>
            <a:r>
              <a:rPr lang="en-US" sz="2800" b="1" spc="-56">
                <a:solidFill>
                  <a:srgbClr val="2D2D2D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구성도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358879" y="6572230"/>
            <a:ext cx="3292270" cy="471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20"/>
              </a:lnSpc>
              <a:spcBef>
                <a:spcPct val="0"/>
              </a:spcBef>
            </a:pPr>
            <a:r>
              <a:rPr lang="en-US" sz="2800" b="1" spc="-56">
                <a:solidFill>
                  <a:srgbClr val="2D2D2D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구현 과정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498874" y="6572230"/>
            <a:ext cx="3292270" cy="471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20"/>
              </a:lnSpc>
              <a:spcBef>
                <a:spcPct val="0"/>
              </a:spcBef>
            </a:pPr>
            <a:r>
              <a:rPr lang="en-US" sz="2800" b="1" spc="-56">
                <a:solidFill>
                  <a:srgbClr val="2D2D2D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시연영상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636851" y="6572230"/>
            <a:ext cx="3292270" cy="471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20"/>
              </a:lnSpc>
              <a:spcBef>
                <a:spcPct val="0"/>
              </a:spcBef>
            </a:pPr>
            <a:r>
              <a:rPr lang="en-US" sz="2800" b="1" spc="-56">
                <a:solidFill>
                  <a:srgbClr val="2D2D2D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고찰 및 개선 사항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4885350" y="1564007"/>
            <a:ext cx="8517301" cy="762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 b="1" spc="-89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685520"/>
            <a:ext cx="16672477" cy="1928425"/>
            <a:chOff x="0" y="0"/>
            <a:chExt cx="4391105" cy="507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823169" y="3843102"/>
            <a:ext cx="12934381" cy="5758377"/>
            <a:chOff x="0" y="0"/>
            <a:chExt cx="3273203" cy="12856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273203" cy="1285666"/>
            </a:xfrm>
            <a:custGeom>
              <a:avLst/>
              <a:gdLst/>
              <a:ahLst/>
              <a:cxnLst/>
              <a:rect l="l" t="t" r="r" b="b"/>
              <a:pathLst>
                <a:path w="3273203" h="1285666">
                  <a:moveTo>
                    <a:pt x="12029" y="0"/>
                  </a:moveTo>
                  <a:lnTo>
                    <a:pt x="3261175" y="0"/>
                  </a:lnTo>
                  <a:cubicBezTo>
                    <a:pt x="3264365" y="0"/>
                    <a:pt x="3267424" y="1267"/>
                    <a:pt x="3269680" y="3523"/>
                  </a:cubicBezTo>
                  <a:cubicBezTo>
                    <a:pt x="3271936" y="5779"/>
                    <a:pt x="3273203" y="8839"/>
                    <a:pt x="3273203" y="12029"/>
                  </a:cubicBezTo>
                  <a:lnTo>
                    <a:pt x="3273203" y="1273637"/>
                  </a:lnTo>
                  <a:cubicBezTo>
                    <a:pt x="3273203" y="1280281"/>
                    <a:pt x="3267818" y="1285666"/>
                    <a:pt x="3261175" y="1285666"/>
                  </a:cubicBezTo>
                  <a:lnTo>
                    <a:pt x="12029" y="1285666"/>
                  </a:lnTo>
                  <a:cubicBezTo>
                    <a:pt x="5386" y="1285666"/>
                    <a:pt x="0" y="1280281"/>
                    <a:pt x="0" y="1273637"/>
                  </a:cubicBezTo>
                  <a:lnTo>
                    <a:pt x="0" y="12029"/>
                  </a:lnTo>
                  <a:cubicBezTo>
                    <a:pt x="0" y="5386"/>
                    <a:pt x="5386" y="0"/>
                    <a:pt x="12029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273203" cy="1323766"/>
            </a:xfrm>
            <a:prstGeom prst="rect">
              <a:avLst/>
            </a:prstGeom>
          </p:spPr>
          <p:txBody>
            <a:bodyPr lIns="52616" tIns="52616" rIns="52616" bIns="52616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20112" y="7255062"/>
            <a:ext cx="3718665" cy="1944331"/>
          </a:xfrm>
          <a:custGeom>
            <a:avLst/>
            <a:gdLst/>
            <a:ahLst/>
            <a:cxnLst/>
            <a:rect l="l" t="t" r="r" b="b"/>
            <a:pathLst>
              <a:path w="3718665" h="1944331">
                <a:moveTo>
                  <a:pt x="0" y="0"/>
                </a:moveTo>
                <a:lnTo>
                  <a:pt x="3718665" y="0"/>
                </a:lnTo>
                <a:lnTo>
                  <a:pt x="3718665" y="1944330"/>
                </a:lnTo>
                <a:lnTo>
                  <a:pt x="0" y="1944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426968" y="3367092"/>
            <a:ext cx="4211810" cy="3887969"/>
          </a:xfrm>
          <a:custGeom>
            <a:avLst/>
            <a:gdLst/>
            <a:ahLst/>
            <a:cxnLst/>
            <a:rect l="l" t="t" r="r" b="b"/>
            <a:pathLst>
              <a:path w="4211810" h="3887969">
                <a:moveTo>
                  <a:pt x="0" y="0"/>
                </a:moveTo>
                <a:lnTo>
                  <a:pt x="4211809" y="0"/>
                </a:lnTo>
                <a:lnTo>
                  <a:pt x="4211809" y="3887970"/>
                </a:lnTo>
                <a:lnTo>
                  <a:pt x="0" y="38879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84" r="-1984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1886977" y="8227227"/>
            <a:ext cx="1969327" cy="1343776"/>
          </a:xfrm>
          <a:custGeom>
            <a:avLst/>
            <a:gdLst/>
            <a:ahLst/>
            <a:cxnLst/>
            <a:rect l="l" t="t" r="r" b="b"/>
            <a:pathLst>
              <a:path w="1969327" h="1343776">
                <a:moveTo>
                  <a:pt x="0" y="0"/>
                </a:moveTo>
                <a:lnTo>
                  <a:pt x="1969327" y="0"/>
                </a:lnTo>
                <a:lnTo>
                  <a:pt x="1969327" y="1343776"/>
                </a:lnTo>
                <a:lnTo>
                  <a:pt x="0" y="13437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>
          <a:xfrm>
            <a:off x="2300849" y="8345447"/>
            <a:ext cx="1141583" cy="1107337"/>
          </a:xfrm>
          <a:custGeom>
            <a:avLst/>
            <a:gdLst/>
            <a:ahLst/>
            <a:cxnLst/>
            <a:rect l="l" t="t" r="r" b="b"/>
            <a:pathLst>
              <a:path w="1141583" h="1107337">
                <a:moveTo>
                  <a:pt x="0" y="0"/>
                </a:moveTo>
                <a:lnTo>
                  <a:pt x="1141583" y="0"/>
                </a:lnTo>
                <a:lnTo>
                  <a:pt x="1141583" y="1107337"/>
                </a:lnTo>
                <a:lnTo>
                  <a:pt x="0" y="11073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309" b="-912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5503786" y="4187926"/>
            <a:ext cx="11755166" cy="5042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6"/>
              </a:lnSpc>
            </a:pPr>
            <a:r>
              <a:rPr lang="en-US" sz="3183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무단 침입 또는 원격 개방 등 출입 통제 실패로 인한 보안 위협 발생</a:t>
            </a:r>
          </a:p>
          <a:p>
            <a:pPr algn="ctr">
              <a:lnSpc>
                <a:spcPts val="4456"/>
              </a:lnSpc>
            </a:pPr>
            <a:endParaRPr lang="en-US" sz="3183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456"/>
              </a:lnSpc>
            </a:pPr>
            <a:r>
              <a:rPr lang="en-US" sz="3183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버튼 센서를 통해 </a:t>
            </a:r>
          </a:p>
          <a:p>
            <a:pPr algn="ctr">
              <a:lnSpc>
                <a:spcPts val="4456"/>
              </a:lnSpc>
            </a:pPr>
            <a:r>
              <a:rPr lang="en-US" sz="3183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Wi-Fi 블루투스 기반 실시간 출입 감지</a:t>
            </a:r>
          </a:p>
          <a:p>
            <a:pPr algn="ctr">
              <a:lnSpc>
                <a:spcPts val="4456"/>
              </a:lnSpc>
            </a:pPr>
            <a:r>
              <a:rPr lang="en-US" sz="3183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LCD·Buzzer·LED 경고 기능을 활용한 침입 알림 시스템 제안</a:t>
            </a:r>
          </a:p>
          <a:p>
            <a:pPr algn="ctr">
              <a:lnSpc>
                <a:spcPts val="4456"/>
              </a:lnSpc>
            </a:pPr>
            <a:endParaRPr lang="en-US" sz="3183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456"/>
              </a:lnSpc>
            </a:pPr>
            <a:r>
              <a:rPr lang="en-US" sz="3183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관리실에서 출입 상태를 직관적으로 파악,</a:t>
            </a:r>
          </a:p>
          <a:p>
            <a:pPr algn="ctr">
              <a:lnSpc>
                <a:spcPts val="4456"/>
              </a:lnSpc>
            </a:pPr>
            <a:r>
              <a:rPr lang="en-US" sz="3183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침입 여부에 즉각적으로 대응할 수 있도록 지원</a:t>
            </a:r>
          </a:p>
          <a:p>
            <a:pPr algn="ctr">
              <a:lnSpc>
                <a:spcPts val="4456"/>
              </a:lnSpc>
              <a:spcBef>
                <a:spcPct val="0"/>
              </a:spcBef>
            </a:pPr>
            <a:endParaRPr lang="en-US" sz="3183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885350" y="1326106"/>
            <a:ext cx="8517301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 b="1" spc="-109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주제선정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734677" y="6803550"/>
            <a:ext cx="3701597" cy="2531006"/>
          </a:xfrm>
          <a:custGeom>
            <a:avLst/>
            <a:gdLst/>
            <a:ahLst/>
            <a:cxnLst/>
            <a:rect l="l" t="t" r="r" b="b"/>
            <a:pathLst>
              <a:path w="3701597" h="2531006">
                <a:moveTo>
                  <a:pt x="0" y="0"/>
                </a:moveTo>
                <a:lnTo>
                  <a:pt x="3701596" y="0"/>
                </a:lnTo>
                <a:lnTo>
                  <a:pt x="3701596" y="2531006"/>
                </a:lnTo>
                <a:lnTo>
                  <a:pt x="0" y="2531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8256450" y="7834250"/>
            <a:ext cx="2958572" cy="1498131"/>
          </a:xfrm>
          <a:custGeom>
            <a:avLst/>
            <a:gdLst/>
            <a:ahLst/>
            <a:cxnLst/>
            <a:rect l="l" t="t" r="r" b="b"/>
            <a:pathLst>
              <a:path w="2958572" h="1498131">
                <a:moveTo>
                  <a:pt x="0" y="0"/>
                </a:moveTo>
                <a:lnTo>
                  <a:pt x="2958572" y="0"/>
                </a:lnTo>
                <a:lnTo>
                  <a:pt x="2958572" y="1498130"/>
                </a:lnTo>
                <a:lnTo>
                  <a:pt x="0" y="14981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2978403" y="3688801"/>
            <a:ext cx="1455256" cy="1569394"/>
          </a:xfrm>
          <a:custGeom>
            <a:avLst/>
            <a:gdLst/>
            <a:ahLst/>
            <a:cxnLst/>
            <a:rect l="l" t="t" r="r" b="b"/>
            <a:pathLst>
              <a:path w="1455256" h="1569394">
                <a:moveTo>
                  <a:pt x="0" y="0"/>
                </a:moveTo>
                <a:lnTo>
                  <a:pt x="1455256" y="0"/>
                </a:lnTo>
                <a:lnTo>
                  <a:pt x="1455256" y="1569394"/>
                </a:lnTo>
                <a:lnTo>
                  <a:pt x="0" y="15693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1453020" y="5675234"/>
            <a:ext cx="1205456" cy="1128316"/>
          </a:xfrm>
          <a:custGeom>
            <a:avLst/>
            <a:gdLst/>
            <a:ahLst/>
            <a:cxnLst/>
            <a:rect l="l" t="t" r="r" b="b"/>
            <a:pathLst>
              <a:path w="1205456" h="1128316">
                <a:moveTo>
                  <a:pt x="0" y="0"/>
                </a:moveTo>
                <a:lnTo>
                  <a:pt x="1205457" y="0"/>
                </a:lnTo>
                <a:lnTo>
                  <a:pt x="1205457" y="1128316"/>
                </a:lnTo>
                <a:lnTo>
                  <a:pt x="0" y="11283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6836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6693941" y="5675234"/>
            <a:ext cx="1241370" cy="1128316"/>
          </a:xfrm>
          <a:custGeom>
            <a:avLst/>
            <a:gdLst/>
            <a:ahLst/>
            <a:cxnLst/>
            <a:rect l="l" t="t" r="r" b="b"/>
            <a:pathLst>
              <a:path w="1241370" h="1128316">
                <a:moveTo>
                  <a:pt x="0" y="0"/>
                </a:moveTo>
                <a:lnTo>
                  <a:pt x="1241370" y="0"/>
                </a:lnTo>
                <a:lnTo>
                  <a:pt x="1241370" y="1128316"/>
                </a:lnTo>
                <a:lnTo>
                  <a:pt x="0" y="11283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489" b="-8530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8677095" y="4064728"/>
            <a:ext cx="1647878" cy="1934211"/>
          </a:xfrm>
          <a:custGeom>
            <a:avLst/>
            <a:gdLst/>
            <a:ahLst/>
            <a:cxnLst/>
            <a:rect l="l" t="t" r="r" b="b"/>
            <a:pathLst>
              <a:path w="1647878" h="1934211">
                <a:moveTo>
                  <a:pt x="0" y="0"/>
                </a:moveTo>
                <a:lnTo>
                  <a:pt x="1647877" y="0"/>
                </a:lnTo>
                <a:lnTo>
                  <a:pt x="1647877" y="1934211"/>
                </a:lnTo>
                <a:lnTo>
                  <a:pt x="0" y="19342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>
          <a:xfrm>
            <a:off x="14244782" y="5143500"/>
            <a:ext cx="3266870" cy="1526506"/>
          </a:xfrm>
          <a:custGeom>
            <a:avLst/>
            <a:gdLst/>
            <a:ahLst/>
            <a:cxnLst/>
            <a:rect l="l" t="t" r="r" b="b"/>
            <a:pathLst>
              <a:path w="3266870" h="1526506">
                <a:moveTo>
                  <a:pt x="0" y="0"/>
                </a:moveTo>
                <a:lnTo>
                  <a:pt x="3266870" y="0"/>
                </a:lnTo>
                <a:lnTo>
                  <a:pt x="3266870" y="1526506"/>
                </a:lnTo>
                <a:lnTo>
                  <a:pt x="0" y="15265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Freeform 12"/>
          <p:cNvSpPr/>
          <p:nvPr/>
        </p:nvSpPr>
        <p:spPr>
          <a:xfrm>
            <a:off x="340980" y="4342692"/>
            <a:ext cx="1806133" cy="1891558"/>
          </a:xfrm>
          <a:custGeom>
            <a:avLst/>
            <a:gdLst/>
            <a:ahLst/>
            <a:cxnLst/>
            <a:rect l="l" t="t" r="r" b="b"/>
            <a:pathLst>
              <a:path w="1806133" h="1891558">
                <a:moveTo>
                  <a:pt x="0" y="0"/>
                </a:moveTo>
                <a:lnTo>
                  <a:pt x="1806133" y="0"/>
                </a:lnTo>
                <a:lnTo>
                  <a:pt x="1806133" y="1891558"/>
                </a:lnTo>
                <a:lnTo>
                  <a:pt x="0" y="18915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Freeform 13"/>
          <p:cNvSpPr/>
          <p:nvPr/>
        </p:nvSpPr>
        <p:spPr>
          <a:xfrm>
            <a:off x="3626926" y="4468108"/>
            <a:ext cx="2835806" cy="2849755"/>
          </a:xfrm>
          <a:custGeom>
            <a:avLst/>
            <a:gdLst/>
            <a:ahLst/>
            <a:cxnLst/>
            <a:rect l="l" t="t" r="r" b="b"/>
            <a:pathLst>
              <a:path w="2835806" h="2849755">
                <a:moveTo>
                  <a:pt x="0" y="0"/>
                </a:moveTo>
                <a:lnTo>
                  <a:pt x="2835807" y="0"/>
                </a:lnTo>
                <a:lnTo>
                  <a:pt x="2835807" y="2849756"/>
                </a:lnTo>
                <a:lnTo>
                  <a:pt x="0" y="284975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0913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Freeform 14"/>
          <p:cNvSpPr/>
          <p:nvPr/>
        </p:nvSpPr>
        <p:spPr>
          <a:xfrm>
            <a:off x="807762" y="6222272"/>
            <a:ext cx="1086813" cy="1166165"/>
          </a:xfrm>
          <a:custGeom>
            <a:avLst/>
            <a:gdLst/>
            <a:ahLst/>
            <a:cxnLst/>
            <a:rect l="l" t="t" r="r" b="b"/>
            <a:pathLst>
              <a:path w="1086813" h="1166165">
                <a:moveTo>
                  <a:pt x="0" y="0"/>
                </a:moveTo>
                <a:lnTo>
                  <a:pt x="1086813" y="0"/>
                </a:lnTo>
                <a:lnTo>
                  <a:pt x="1086813" y="1166165"/>
                </a:lnTo>
                <a:lnTo>
                  <a:pt x="0" y="116616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b="-344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5" name="Freeform 15"/>
          <p:cNvSpPr/>
          <p:nvPr/>
        </p:nvSpPr>
        <p:spPr>
          <a:xfrm>
            <a:off x="8563097" y="6292136"/>
            <a:ext cx="2044775" cy="1525316"/>
          </a:xfrm>
          <a:custGeom>
            <a:avLst/>
            <a:gdLst/>
            <a:ahLst/>
            <a:cxnLst/>
            <a:rect l="l" t="t" r="r" b="b"/>
            <a:pathLst>
              <a:path w="2044775" h="1525316">
                <a:moveTo>
                  <a:pt x="0" y="0"/>
                </a:moveTo>
                <a:lnTo>
                  <a:pt x="2044775" y="0"/>
                </a:lnTo>
                <a:lnTo>
                  <a:pt x="2044775" y="1525315"/>
                </a:lnTo>
                <a:lnTo>
                  <a:pt x="0" y="152531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7341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16"/>
          <p:cNvSpPr/>
          <p:nvPr/>
        </p:nvSpPr>
        <p:spPr>
          <a:xfrm>
            <a:off x="2470963" y="6185173"/>
            <a:ext cx="1155963" cy="1240363"/>
          </a:xfrm>
          <a:custGeom>
            <a:avLst/>
            <a:gdLst/>
            <a:ahLst/>
            <a:cxnLst/>
            <a:rect l="l" t="t" r="r" b="b"/>
            <a:pathLst>
              <a:path w="1155963" h="1240363">
                <a:moveTo>
                  <a:pt x="0" y="0"/>
                </a:moveTo>
                <a:lnTo>
                  <a:pt x="1155963" y="0"/>
                </a:lnTo>
                <a:lnTo>
                  <a:pt x="1155963" y="1240363"/>
                </a:lnTo>
                <a:lnTo>
                  <a:pt x="0" y="124036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b="-344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7" name="Freeform 17"/>
          <p:cNvSpPr/>
          <p:nvPr/>
        </p:nvSpPr>
        <p:spPr>
          <a:xfrm>
            <a:off x="2428130" y="4765401"/>
            <a:ext cx="1241630" cy="1335691"/>
          </a:xfrm>
          <a:custGeom>
            <a:avLst/>
            <a:gdLst/>
            <a:ahLst/>
            <a:cxnLst/>
            <a:rect l="l" t="t" r="r" b="b"/>
            <a:pathLst>
              <a:path w="1241630" h="1335691">
                <a:moveTo>
                  <a:pt x="0" y="0"/>
                </a:moveTo>
                <a:lnTo>
                  <a:pt x="1241630" y="0"/>
                </a:lnTo>
                <a:lnTo>
                  <a:pt x="1241630" y="1335690"/>
                </a:lnTo>
                <a:lnTo>
                  <a:pt x="0" y="133569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20595" r="-6328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/>
          <p:cNvSpPr/>
          <p:nvPr/>
        </p:nvSpPr>
        <p:spPr>
          <a:xfrm>
            <a:off x="15232494" y="3541883"/>
            <a:ext cx="1601617" cy="1601617"/>
          </a:xfrm>
          <a:custGeom>
            <a:avLst/>
            <a:gdLst/>
            <a:ahLst/>
            <a:cxnLst/>
            <a:rect l="l" t="t" r="r" b="b"/>
            <a:pathLst>
              <a:path w="1601617" h="1601617">
                <a:moveTo>
                  <a:pt x="0" y="0"/>
                </a:moveTo>
                <a:lnTo>
                  <a:pt x="1601617" y="0"/>
                </a:lnTo>
                <a:lnTo>
                  <a:pt x="1601617" y="1601617"/>
                </a:lnTo>
                <a:lnTo>
                  <a:pt x="0" y="160161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9" name="TextBox 19"/>
          <p:cNvSpPr txBox="1"/>
          <p:nvPr/>
        </p:nvSpPr>
        <p:spPr>
          <a:xfrm>
            <a:off x="4885350" y="1216344"/>
            <a:ext cx="8517301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 b="1" spc="-109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개발환경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37963" y="2796298"/>
            <a:ext cx="3434463" cy="653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899" b="1" spc="-77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측정부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426768" y="2761267"/>
            <a:ext cx="3434463" cy="653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899" b="1" spc="-77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메인서버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213907" y="2796298"/>
            <a:ext cx="3434463" cy="653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899" b="1" spc="-77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동작부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745617" y="4736576"/>
            <a:ext cx="2468290" cy="986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블루투스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(HC-06)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810685" y="4063926"/>
            <a:ext cx="2468290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STM32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460004" y="9267881"/>
            <a:ext cx="2468290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아두이노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094807" y="4731780"/>
            <a:ext cx="2468290" cy="986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Wi-Fi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(ESP-01)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894575" y="7578198"/>
            <a:ext cx="2468290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관리자실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902" y="7555485"/>
            <a:ext cx="2468290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집 바닥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714489"/>
            <a:ext cx="16672477" cy="1928425"/>
            <a:chOff x="0" y="0"/>
            <a:chExt cx="4391105" cy="507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997629" y="2824074"/>
            <a:ext cx="5775440" cy="7300609"/>
          </a:xfrm>
          <a:custGeom>
            <a:avLst/>
            <a:gdLst/>
            <a:ahLst/>
            <a:cxnLst/>
            <a:rect l="l" t="t" r="r" b="b"/>
            <a:pathLst>
              <a:path w="5775440" h="7300609">
                <a:moveTo>
                  <a:pt x="0" y="0"/>
                </a:moveTo>
                <a:lnTo>
                  <a:pt x="5775441" y="0"/>
                </a:lnTo>
                <a:lnTo>
                  <a:pt x="5775441" y="7300610"/>
                </a:lnTo>
                <a:lnTo>
                  <a:pt x="0" y="7300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104" b="-3104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4885350" y="1216344"/>
            <a:ext cx="8517301" cy="92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 b="1" spc="-109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구성도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345323" y="2766924"/>
            <a:ext cx="7445465" cy="8728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  <a:spcBef>
                <a:spcPct val="0"/>
              </a:spcBef>
            </a:pPr>
            <a:endParaRPr/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Button sensor 1: DOOR = OPEN 감지 (침입 발생)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Button sensor 2: 관리자 (문 CLOSE ,경보 해제)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endParaRPr lang="en-US" sz="2900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STM 32:  Button sensor 감지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endParaRPr lang="en-US" sz="2900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ESP-01 : Wi-Fi 라즈베리파이로 전송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endParaRPr lang="en-US" sz="2900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Raspberry Pi :  수신데이터 DB 저장 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endParaRPr lang="en-US" sz="2900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HC -06 : Bluetooth 아두이노로 전송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endParaRPr lang="en-US" sz="2900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Arduino : 경고 알림 및 상태 표시 (OPEN / CLOSE)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endParaRPr lang="en-US" sz="2900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060"/>
              </a:lnSpc>
              <a:spcBef>
                <a:spcPct val="0"/>
              </a:spcBef>
            </a:pPr>
            <a:endParaRPr lang="en-US" sz="2900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060"/>
              </a:lnSpc>
              <a:spcBef>
                <a:spcPct val="0"/>
              </a:spcBef>
            </a:pPr>
            <a:endParaRPr lang="en-US" sz="2900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685520"/>
            <a:ext cx="16672477" cy="1928425"/>
            <a:chOff x="0" y="0"/>
            <a:chExt cx="4391105" cy="507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70587" y="4309495"/>
            <a:ext cx="1806133" cy="1891558"/>
          </a:xfrm>
          <a:custGeom>
            <a:avLst/>
            <a:gdLst/>
            <a:ahLst/>
            <a:cxnLst/>
            <a:rect l="l" t="t" r="r" b="b"/>
            <a:pathLst>
              <a:path w="1806133" h="1891558">
                <a:moveTo>
                  <a:pt x="0" y="0"/>
                </a:moveTo>
                <a:lnTo>
                  <a:pt x="1806133" y="0"/>
                </a:lnTo>
                <a:lnTo>
                  <a:pt x="1806133" y="1891558"/>
                </a:lnTo>
                <a:lnTo>
                  <a:pt x="0" y="18915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330246" y="7385772"/>
            <a:ext cx="1086813" cy="1166165"/>
          </a:xfrm>
          <a:custGeom>
            <a:avLst/>
            <a:gdLst/>
            <a:ahLst/>
            <a:cxnLst/>
            <a:rect l="l" t="t" r="r" b="b"/>
            <a:pathLst>
              <a:path w="1086813" h="1166165">
                <a:moveTo>
                  <a:pt x="0" y="0"/>
                </a:moveTo>
                <a:lnTo>
                  <a:pt x="1086814" y="0"/>
                </a:lnTo>
                <a:lnTo>
                  <a:pt x="1086814" y="1166165"/>
                </a:lnTo>
                <a:lnTo>
                  <a:pt x="0" y="11661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344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3100570" y="7311574"/>
            <a:ext cx="1155963" cy="1240363"/>
          </a:xfrm>
          <a:custGeom>
            <a:avLst/>
            <a:gdLst/>
            <a:ahLst/>
            <a:cxnLst/>
            <a:rect l="l" t="t" r="r" b="b"/>
            <a:pathLst>
              <a:path w="1155963" h="1240363">
                <a:moveTo>
                  <a:pt x="0" y="0"/>
                </a:moveTo>
                <a:lnTo>
                  <a:pt x="1155963" y="0"/>
                </a:lnTo>
                <a:lnTo>
                  <a:pt x="1155963" y="1240363"/>
                </a:lnTo>
                <a:lnTo>
                  <a:pt x="0" y="12403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344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3196126" y="4716827"/>
            <a:ext cx="1241630" cy="1335691"/>
          </a:xfrm>
          <a:custGeom>
            <a:avLst/>
            <a:gdLst/>
            <a:ahLst/>
            <a:cxnLst/>
            <a:rect l="l" t="t" r="r" b="b"/>
            <a:pathLst>
              <a:path w="1241630" h="1335691">
                <a:moveTo>
                  <a:pt x="0" y="0"/>
                </a:moveTo>
                <a:lnTo>
                  <a:pt x="1241630" y="0"/>
                </a:lnTo>
                <a:lnTo>
                  <a:pt x="1241630" y="1335691"/>
                </a:lnTo>
                <a:lnTo>
                  <a:pt x="0" y="13356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0595" r="-6328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9" name="Group 9"/>
          <p:cNvGrpSpPr/>
          <p:nvPr/>
        </p:nvGrpSpPr>
        <p:grpSpPr>
          <a:xfrm>
            <a:off x="3019660" y="6201053"/>
            <a:ext cx="1317782" cy="1317782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203200" y="-38100"/>
              <a:ext cx="406400" cy="749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14762" y="6201053"/>
            <a:ext cx="1317782" cy="1317782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203200" y="-38100"/>
              <a:ext cx="406400" cy="749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AutoShape 15"/>
          <p:cNvSpPr/>
          <p:nvPr/>
        </p:nvSpPr>
        <p:spPr>
          <a:xfrm flipV="1">
            <a:off x="4856856" y="6033468"/>
            <a:ext cx="458427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16"/>
          <p:cNvSpPr/>
          <p:nvPr/>
        </p:nvSpPr>
        <p:spPr>
          <a:xfrm>
            <a:off x="13154277" y="5661658"/>
            <a:ext cx="4325962" cy="781720"/>
          </a:xfrm>
          <a:custGeom>
            <a:avLst/>
            <a:gdLst/>
            <a:ahLst/>
            <a:cxnLst/>
            <a:rect l="l" t="t" r="r" b="b"/>
            <a:pathLst>
              <a:path w="4325962" h="781720">
                <a:moveTo>
                  <a:pt x="0" y="0"/>
                </a:moveTo>
                <a:lnTo>
                  <a:pt x="4325961" y="0"/>
                </a:lnTo>
                <a:lnTo>
                  <a:pt x="4325961" y="781720"/>
                </a:lnTo>
                <a:lnTo>
                  <a:pt x="0" y="781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7" name="Freeform 17"/>
          <p:cNvSpPr/>
          <p:nvPr/>
        </p:nvSpPr>
        <p:spPr>
          <a:xfrm>
            <a:off x="5800722" y="4365571"/>
            <a:ext cx="6686556" cy="3001940"/>
          </a:xfrm>
          <a:custGeom>
            <a:avLst/>
            <a:gdLst/>
            <a:ahLst/>
            <a:cxnLst/>
            <a:rect l="l" t="t" r="r" b="b"/>
            <a:pathLst>
              <a:path w="6686556" h="3001940">
                <a:moveTo>
                  <a:pt x="0" y="0"/>
                </a:moveTo>
                <a:lnTo>
                  <a:pt x="6686556" y="0"/>
                </a:lnTo>
                <a:lnTo>
                  <a:pt x="6686556" y="3001940"/>
                </a:lnTo>
                <a:lnTo>
                  <a:pt x="0" y="30019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650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8" name="TextBox 18"/>
          <p:cNvSpPr txBox="1"/>
          <p:nvPr/>
        </p:nvSpPr>
        <p:spPr>
          <a:xfrm>
            <a:off x="6345303" y="7779431"/>
            <a:ext cx="5176361" cy="1286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8"/>
              </a:lnSpc>
            </a:pPr>
            <a:r>
              <a:rPr lang="en-US" sz="2477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침입자나 관리자에 의해 </a:t>
            </a:r>
          </a:p>
          <a:p>
            <a:pPr algn="ctr">
              <a:lnSpc>
                <a:spcPts val="3468"/>
              </a:lnSpc>
            </a:pPr>
            <a:r>
              <a:rPr lang="en-US" sz="2477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인터럽트 신호 발생</a:t>
            </a:r>
          </a:p>
          <a:p>
            <a:pPr algn="ctr">
              <a:lnSpc>
                <a:spcPts val="3468"/>
              </a:lnSpc>
              <a:spcBef>
                <a:spcPct val="0"/>
              </a:spcBef>
            </a:pPr>
            <a:endParaRPr lang="en-US" sz="2477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4885350" y="1326106"/>
            <a:ext cx="8517301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 b="1" spc="-109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구현 과정 - STM 32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564196" y="7779431"/>
            <a:ext cx="5506123" cy="849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8"/>
              </a:lnSpc>
            </a:pPr>
            <a:r>
              <a:rPr lang="en-US" sz="2477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이 신호를 읽은 후 Wi-Fi로 명령어 전송</a:t>
            </a:r>
          </a:p>
          <a:p>
            <a:pPr algn="ctr">
              <a:lnSpc>
                <a:spcPts val="3468"/>
              </a:lnSpc>
              <a:spcBef>
                <a:spcPct val="0"/>
              </a:spcBef>
            </a:pPr>
            <a:endParaRPr lang="en-US" sz="2477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417060" y="3900269"/>
            <a:ext cx="2468290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ADMIN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51370" y="3881836"/>
            <a:ext cx="2468290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DOOR</a:t>
            </a:r>
          </a:p>
        </p:txBody>
      </p:sp>
      <p:sp>
        <p:nvSpPr>
          <p:cNvPr id="23" name="AutoShape 23"/>
          <p:cNvSpPr/>
          <p:nvPr/>
        </p:nvSpPr>
        <p:spPr>
          <a:xfrm flipV="1">
            <a:off x="12519024" y="6071568"/>
            <a:ext cx="458427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685520"/>
            <a:ext cx="16672477" cy="1928425"/>
            <a:chOff x="0" y="0"/>
            <a:chExt cx="4391105" cy="507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795695" y="6026881"/>
            <a:ext cx="114115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1752042" y="3414390"/>
            <a:ext cx="4568225" cy="4997063"/>
          </a:xfrm>
          <a:custGeom>
            <a:avLst/>
            <a:gdLst/>
            <a:ahLst/>
            <a:cxnLst/>
            <a:rect l="l" t="t" r="r" b="b"/>
            <a:pathLst>
              <a:path w="4568225" h="4997063">
                <a:moveTo>
                  <a:pt x="0" y="0"/>
                </a:moveTo>
                <a:lnTo>
                  <a:pt x="4568226" y="0"/>
                </a:lnTo>
                <a:lnTo>
                  <a:pt x="4568226" y="4997063"/>
                </a:lnTo>
                <a:lnTo>
                  <a:pt x="0" y="49970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63" b="-363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315799" y="3776340"/>
            <a:ext cx="5341242" cy="4424912"/>
          </a:xfrm>
          <a:custGeom>
            <a:avLst/>
            <a:gdLst/>
            <a:ahLst/>
            <a:cxnLst/>
            <a:rect l="l" t="t" r="r" b="b"/>
            <a:pathLst>
              <a:path w="5341242" h="4424912">
                <a:moveTo>
                  <a:pt x="0" y="0"/>
                </a:moveTo>
                <a:lnTo>
                  <a:pt x="5341242" y="0"/>
                </a:lnTo>
                <a:lnTo>
                  <a:pt x="5341242" y="4424912"/>
                </a:lnTo>
                <a:lnTo>
                  <a:pt x="0" y="44249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315799" y="8630528"/>
            <a:ext cx="5176361" cy="849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8"/>
              </a:lnSpc>
            </a:pPr>
            <a:r>
              <a:rPr lang="en-US" sz="2477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Wi-Fi로 명령을 받아서 SQL_Client </a:t>
            </a:r>
          </a:p>
          <a:p>
            <a:pPr algn="ctr">
              <a:lnSpc>
                <a:spcPts val="3468"/>
              </a:lnSpc>
              <a:spcBef>
                <a:spcPct val="0"/>
              </a:spcBef>
            </a:pPr>
            <a:r>
              <a:rPr lang="en-US" sz="2477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= SETDB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885350" y="1326106"/>
            <a:ext cx="8517301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 b="1" spc="-109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구현 과정 - RaspBerry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99941" y="8630528"/>
            <a:ext cx="6559359" cy="849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8"/>
              </a:lnSpc>
            </a:pPr>
            <a:r>
              <a:rPr lang="en-US" sz="2477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DB에 침입한 날짜, 닫힌 날짜 로그 기록이 찍힘</a:t>
            </a:r>
          </a:p>
          <a:p>
            <a:pPr algn="ctr">
              <a:lnSpc>
                <a:spcPts val="3468"/>
              </a:lnSpc>
              <a:spcBef>
                <a:spcPct val="0"/>
              </a:spcBef>
            </a:pPr>
            <a:endParaRPr lang="en-US" sz="2477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778223" y="2834000"/>
            <a:ext cx="11385577" cy="3327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"PHP와 MariaDB 기반의 웹 서버를 구축하여, 출입 감지 데이터를 실시간으로 수신하고 데이터베이스에 저장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685520"/>
            <a:ext cx="16672477" cy="1928425"/>
            <a:chOff x="0" y="0"/>
            <a:chExt cx="4391105" cy="507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225118" y="5755246"/>
            <a:ext cx="114115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7732527" y="3958834"/>
            <a:ext cx="4050898" cy="3582948"/>
          </a:xfrm>
          <a:custGeom>
            <a:avLst/>
            <a:gdLst/>
            <a:ahLst/>
            <a:cxnLst/>
            <a:rect l="l" t="t" r="r" b="b"/>
            <a:pathLst>
              <a:path w="4050898" h="3582948">
                <a:moveTo>
                  <a:pt x="0" y="0"/>
                </a:moveTo>
                <a:lnTo>
                  <a:pt x="4050898" y="0"/>
                </a:lnTo>
                <a:lnTo>
                  <a:pt x="4050898" y="3582949"/>
                </a:lnTo>
                <a:lnTo>
                  <a:pt x="0" y="35829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733" r="-31732" b="-9733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411921" y="3965739"/>
            <a:ext cx="6982951" cy="3576044"/>
          </a:xfrm>
          <a:custGeom>
            <a:avLst/>
            <a:gdLst/>
            <a:ahLst/>
            <a:cxnLst/>
            <a:rect l="l" t="t" r="r" b="b"/>
            <a:pathLst>
              <a:path w="6982951" h="3576044">
                <a:moveTo>
                  <a:pt x="0" y="0"/>
                </a:moveTo>
                <a:lnTo>
                  <a:pt x="6982950" y="0"/>
                </a:lnTo>
                <a:lnTo>
                  <a:pt x="6982950" y="3576044"/>
                </a:lnTo>
                <a:lnTo>
                  <a:pt x="0" y="3576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2264411" y="3794373"/>
            <a:ext cx="5215828" cy="3911871"/>
          </a:xfrm>
          <a:custGeom>
            <a:avLst/>
            <a:gdLst/>
            <a:ahLst/>
            <a:cxnLst/>
            <a:rect l="l" t="t" r="r" b="b"/>
            <a:pathLst>
              <a:path w="5215828" h="3911871">
                <a:moveTo>
                  <a:pt x="0" y="0"/>
                </a:moveTo>
                <a:lnTo>
                  <a:pt x="5215827" y="0"/>
                </a:lnTo>
                <a:lnTo>
                  <a:pt x="5215827" y="3911871"/>
                </a:lnTo>
                <a:lnTo>
                  <a:pt x="0" y="39118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492836" y="8013277"/>
            <a:ext cx="6821120" cy="849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8"/>
              </a:lnSpc>
            </a:pPr>
            <a:r>
              <a:rPr lang="en-US" sz="2477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아두이노가 서버에 최신 3초마다 최신DB를 요청 </a:t>
            </a:r>
          </a:p>
          <a:p>
            <a:pPr algn="ctr">
              <a:lnSpc>
                <a:spcPts val="3468"/>
              </a:lnSpc>
              <a:spcBef>
                <a:spcPct val="0"/>
              </a:spcBef>
            </a:pPr>
            <a:r>
              <a:rPr lang="en-US" sz="2477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= GETDB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885350" y="1326106"/>
            <a:ext cx="8517301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 b="1" spc="-109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구현 과정 - 아두이노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592645" y="7906269"/>
            <a:ext cx="6559359" cy="1286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8"/>
              </a:lnSpc>
            </a:pPr>
            <a:r>
              <a:rPr lang="en-US" sz="2477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블루투스 신호가 서버에서 오면 </a:t>
            </a:r>
          </a:p>
          <a:p>
            <a:pPr algn="ctr">
              <a:lnSpc>
                <a:spcPts val="3468"/>
              </a:lnSpc>
            </a:pPr>
            <a:r>
              <a:rPr lang="en-US" sz="2477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관리실의 LCD, Buzzer, LED 상태 바꿈</a:t>
            </a:r>
          </a:p>
          <a:p>
            <a:pPr algn="ctr">
              <a:lnSpc>
                <a:spcPts val="3468"/>
              </a:lnSpc>
              <a:spcBef>
                <a:spcPct val="0"/>
              </a:spcBef>
            </a:pPr>
            <a:endParaRPr lang="en-US" sz="2477" b="1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063180" y="2812929"/>
            <a:ext cx="6433620" cy="3574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56"/>
              </a:lnSpc>
              <a:spcBef>
                <a:spcPct val="0"/>
              </a:spcBef>
            </a:pPr>
            <a:r>
              <a:rPr lang="en-US" sz="204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블루투스로</a:t>
            </a:r>
            <a:r>
              <a:rPr lang="en-US" sz="204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sz="204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데이터를</a:t>
            </a:r>
            <a:r>
              <a:rPr lang="en-US" sz="204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sz="204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받아서</a:t>
            </a:r>
            <a:r>
              <a:rPr lang="en-US" sz="204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LCD, </a:t>
            </a:r>
            <a:r>
              <a:rPr lang="en-US" sz="204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부저</a:t>
            </a:r>
            <a:r>
              <a:rPr lang="en-US" sz="204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, LED </a:t>
            </a:r>
            <a:r>
              <a:rPr lang="en-US" sz="204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상태를</a:t>
            </a:r>
            <a:r>
              <a:rPr lang="en-US" sz="204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sz="204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바꿈</a:t>
            </a:r>
            <a:endParaRPr lang="en-US" sz="204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298563"/>
            <a:ext cx="16672477" cy="1928425"/>
            <a:chOff x="0" y="0"/>
            <a:chExt cx="4391105" cy="507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885350" y="751600"/>
            <a:ext cx="8517301" cy="927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 b="1" spc="-109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결과 및 시연영상</a:t>
            </a:r>
          </a:p>
        </p:txBody>
      </p:sp>
      <p:pic>
        <p:nvPicPr>
          <p:cNvPr id="8" name="ㅇㅇㅅ">
            <a:hlinkClick r:id="" action="ppaction://media"/>
            <a:extLst>
              <a:ext uri="{FF2B5EF4-FFF2-40B4-BE49-F238E27FC236}">
                <a16:creationId xmlns:a16="http://schemas.microsoft.com/office/drawing/2014/main" id="{6AD19716-56F2-98B1-A671-16036EB2E1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7763" y="2933700"/>
            <a:ext cx="16672476" cy="6172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363</Words>
  <Application>Microsoft Office PowerPoint</Application>
  <PresentationFormat>사용자 지정</PresentationFormat>
  <Paragraphs>100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Calibri</vt:lpstr>
      <vt:lpstr>210 디딤고딕 Bold</vt:lpstr>
      <vt:lpstr>Arial</vt:lpstr>
      <vt:lpstr>Gotham Bold</vt:lpstr>
      <vt:lpstr>각진펜 Bold</vt:lpstr>
      <vt:lpstr>210 디딤고딕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기반 시간 침입 감지 시스템</dc:title>
  <cp:lastModifiedBy>안창회</cp:lastModifiedBy>
  <cp:revision>3</cp:revision>
  <dcterms:created xsi:type="dcterms:W3CDTF">2006-08-16T00:00:00Z</dcterms:created>
  <dcterms:modified xsi:type="dcterms:W3CDTF">2025-08-26T04:43:05Z</dcterms:modified>
  <dc:identifier>DAGw_JSlzec</dc:identifier>
</cp:coreProperties>
</file>

<file path=docProps/thumbnail.jpeg>
</file>